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3"/>
  </p:notesMasterIdLst>
  <p:handoutMasterIdLst>
    <p:handoutMasterId r:id="rId64"/>
  </p:handoutMasterIdLst>
  <p:sldIdLst>
    <p:sldId id="428" r:id="rId2"/>
    <p:sldId id="364" r:id="rId3"/>
    <p:sldId id="496" r:id="rId4"/>
    <p:sldId id="429" r:id="rId5"/>
    <p:sldId id="432" r:id="rId6"/>
    <p:sldId id="433" r:id="rId7"/>
    <p:sldId id="434" r:id="rId8"/>
    <p:sldId id="485" r:id="rId9"/>
    <p:sldId id="486" r:id="rId10"/>
    <p:sldId id="487" r:id="rId11"/>
    <p:sldId id="488" r:id="rId12"/>
    <p:sldId id="489" r:id="rId13"/>
    <p:sldId id="439" r:id="rId14"/>
    <p:sldId id="490" r:id="rId15"/>
    <p:sldId id="491" r:id="rId16"/>
    <p:sldId id="442" r:id="rId17"/>
    <p:sldId id="444" r:id="rId18"/>
    <p:sldId id="443" r:id="rId19"/>
    <p:sldId id="445" r:id="rId20"/>
    <p:sldId id="446" r:id="rId21"/>
    <p:sldId id="447" r:id="rId22"/>
    <p:sldId id="493" r:id="rId23"/>
    <p:sldId id="449" r:id="rId24"/>
    <p:sldId id="494" r:id="rId25"/>
    <p:sldId id="365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95" r:id="rId60"/>
    <p:sldId id="483" r:id="rId61"/>
    <p:sldId id="362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04" d="100"/>
          <a:sy n="104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4003" y="9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5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1" y="998730"/>
            <a:ext cx="7186612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700215"/>
            <a:ext cx="7991475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C:\Users\KDY\Desktop\파이썬 3판\강의교안\줄배경.png">
            <a:extLst>
              <a:ext uri="{FF2B5EF4-FFF2-40B4-BE49-F238E27FC236}">
                <a16:creationId xmlns:a16="http://schemas.microsoft.com/office/drawing/2014/main" id="{B068010E-A6A8-4537-B82E-B168C59FB3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E75D55-ED21-4F0A-84E0-769700A734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24" y="33762"/>
            <a:ext cx="4952381" cy="6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279260" y="6579350"/>
            <a:ext cx="864740" cy="280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79350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70BE7EF-8CBB-4B7F-9408-950364C0A09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279260" y="6579350"/>
            <a:ext cx="864740" cy="280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918EED90-6800-43F6-B996-54CF856205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79259" y="6579350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/61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351E215-5EEF-425A-9419-CBBE1567C9FB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6525347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04A8D5C1-4ADC-43F5-8BBA-D5421C5B9CCD}"/>
              </a:ext>
            </a:extLst>
          </p:cNvPr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87F4FB8F-5E32-4D59-9812-BF10D909DF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509895"/>
            <a:ext cx="4280446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8132B-E747-4DE4-B58D-7B41B76410A9}"/>
              </a:ext>
            </a:extLst>
          </p:cNvPr>
          <p:cNvSpPr txBox="1"/>
          <p:nvPr userDrawn="1"/>
        </p:nvSpPr>
        <p:spPr>
          <a:xfrm>
            <a:off x="3169818" y="2895790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D30BA13F-A24B-4F06-ABC8-24F80F532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5"/>
          <a:stretch/>
        </p:blipFill>
        <p:spPr>
          <a:xfrm>
            <a:off x="48998" y="998730"/>
            <a:ext cx="4030974" cy="1485165"/>
          </a:xfrm>
          <a:prstGeom prst="rect">
            <a:avLst/>
          </a:prstGeom>
        </p:spPr>
      </p:pic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08D52564-2037-4B9F-B72D-7DC9F9BE7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8" b="31625"/>
          <a:stretch/>
        </p:blipFill>
        <p:spPr>
          <a:xfrm>
            <a:off x="-862354" y="2652664"/>
            <a:ext cx="47774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68F56-A9D9-4D8A-9E1D-F2F89908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AE40CB-5418-4D28-85E6-930DD14C6EC3}"/>
              </a:ext>
            </a:extLst>
          </p:cNvPr>
          <p:cNvGrpSpPr/>
          <p:nvPr/>
        </p:nvGrpSpPr>
        <p:grpSpPr>
          <a:xfrm>
            <a:off x="1157903" y="1493785"/>
            <a:ext cx="6828193" cy="4309229"/>
            <a:chOff x="1524227" y="1505036"/>
            <a:chExt cx="6095546" cy="35667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603E8B-617D-45E3-979D-D572034D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227" y="1505036"/>
              <a:ext cx="6095546" cy="24768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4A0E73-A53C-4F46-9CD7-54D82ACD3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98"/>
            <a:stretch/>
          </p:blipFill>
          <p:spPr>
            <a:xfrm>
              <a:off x="1531225" y="3969061"/>
              <a:ext cx="6041921" cy="110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27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68F56-A9D9-4D8A-9E1D-F2F89908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351B6-4BAF-4136-AD39-5749CAC9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48" y="1133745"/>
            <a:ext cx="6342903" cy="5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0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8DD03-C337-4723-855A-8BF09AEA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AC809-768A-4D04-9EFB-0E48421E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50" y="1611105"/>
            <a:ext cx="6788700" cy="36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프로젝트의 완성</a:t>
            </a:r>
            <a:endParaRPr lang="en-US" altLang="ko-KR" dirty="0"/>
          </a:p>
          <a:p>
            <a:pPr lvl="1"/>
            <a:r>
              <a:rPr lang="ko-KR" altLang="en-US" dirty="0"/>
              <a:t>이미지 열기 및 화면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B54AF-54C4-4767-B6A8-AF7CE4B6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15" y="1808820"/>
            <a:ext cx="4731770" cy="43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Code 14-01.py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 </a:t>
            </a:r>
            <a:r>
              <a:rPr lang="en-US" altLang="ko-KR" dirty="0" err="1"/>
              <a:t>displayimage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 err="1"/>
              <a:t>func_open</a:t>
            </a:r>
            <a:r>
              <a:rPr lang="en-US" altLang="ko-KR" dirty="0"/>
              <a:t>() </a:t>
            </a:r>
            <a:r>
              <a:rPr lang="ko-KR" altLang="en-US" dirty="0"/>
              <a:t>함수 수정실행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5C848-DE6F-4D22-A448-09190BB9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64" y="1396736"/>
            <a:ext cx="6543667" cy="46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5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Code 14-01.py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 </a:t>
            </a:r>
            <a:r>
              <a:rPr lang="en-US" altLang="ko-KR" dirty="0" err="1"/>
              <a:t>displayimage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 err="1"/>
              <a:t>func_open</a:t>
            </a:r>
            <a:r>
              <a:rPr lang="en-US" altLang="ko-KR" dirty="0"/>
              <a:t>() </a:t>
            </a:r>
            <a:r>
              <a:rPr lang="ko-KR" altLang="en-US"/>
              <a:t>함수 수정실행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975BA7-CC02-484E-A6B2-EBE80457312F}"/>
              </a:ext>
            </a:extLst>
          </p:cNvPr>
          <p:cNvGrpSpPr/>
          <p:nvPr/>
        </p:nvGrpSpPr>
        <p:grpSpPr>
          <a:xfrm>
            <a:off x="1633085" y="1628800"/>
            <a:ext cx="6012846" cy="2745305"/>
            <a:chOff x="1399147" y="1876329"/>
            <a:chExt cx="5630304" cy="24977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DA69EFB-866A-4CE8-B384-C4A21CF56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148" y="1876329"/>
              <a:ext cx="5630303" cy="188015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043DB0-600C-41D7-994F-ECF0C1E25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1" b="76535"/>
            <a:stretch/>
          </p:blipFill>
          <p:spPr>
            <a:xfrm>
              <a:off x="1399147" y="3754980"/>
              <a:ext cx="5613872" cy="6191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FFA74A-DE49-47F4-BF37-7DF1DB59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962" y="3608684"/>
            <a:ext cx="4546499" cy="23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C36E-47FA-4B5F-A59E-880CB5D3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82" y="1493785"/>
            <a:ext cx="7004436" cy="254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확대 및 축소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5151A-00F6-4FDB-A0A7-65D76376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69" y="1354409"/>
            <a:ext cx="6455586" cy="41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EFAB8D-070D-46A1-B71C-48646173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8" y="1640051"/>
            <a:ext cx="5252924" cy="3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상하 및 좌우 반전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EAE43-498F-426A-86E2-13E8EC28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358770"/>
            <a:ext cx="6825890" cy="3850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F52548-30E4-4BF6-81F2-E21F972E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8" y="4705740"/>
            <a:ext cx="4286907" cy="1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961F0E3B-0759-47C8-B9C8-3615100F0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1" t="73625"/>
          <a:stretch/>
        </p:blipFill>
        <p:spPr>
          <a:xfrm>
            <a:off x="116505" y="1505036"/>
            <a:ext cx="7483959" cy="24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FF92B8-702A-4176-A9A3-78CCF1C7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26" y="1303043"/>
            <a:ext cx="6748348" cy="46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0E7FD3-9ADF-47A4-963A-4E405A9D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68" y="3550741"/>
            <a:ext cx="5342473" cy="31441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밝게 어둡게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D6BC09-0D05-4C0E-85C8-C8AF365E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8" y="1391173"/>
            <a:ext cx="5252464" cy="22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이미지에 특수 효과주기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C26EC-C90D-4F16-96BD-E0650A87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78" y="1711741"/>
            <a:ext cx="6028039" cy="343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FB732-4C55-4AF2-9799-7EE5A12A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02"/>
          <a:stretch/>
        </p:blipFill>
        <p:spPr>
          <a:xfrm>
            <a:off x="4346975" y="4644135"/>
            <a:ext cx="4763754" cy="15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이미지를 흑백으로 변경</a:t>
            </a:r>
            <a:r>
              <a:rPr lang="en-US" altLang="ko-KR" dirty="0"/>
              <a:t>([</a:t>
            </a:r>
            <a:r>
              <a:rPr lang="ko-KR" altLang="en-US" dirty="0"/>
              <a:t>프로젝트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7FDDE-9BCE-46A9-ACB9-209210A7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1493785"/>
            <a:ext cx="6991659" cy="36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B8C5A9-D911-405D-8AC9-19B271FA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35" y="1403775"/>
            <a:ext cx="6399330" cy="17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0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소개</a:t>
            </a:r>
            <a:endParaRPr lang="en-US" altLang="ko-KR" dirty="0"/>
          </a:p>
          <a:p>
            <a:pPr lvl="1"/>
            <a:r>
              <a:rPr lang="ko-KR" altLang="en-US" dirty="0"/>
              <a:t>우주괴물 무찌르기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9" y="1943835"/>
            <a:ext cx="3000422" cy="43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외부 라이브러리 설치</a:t>
            </a:r>
            <a:endParaRPr lang="en-US" altLang="ko-KR" dirty="0"/>
          </a:p>
          <a:p>
            <a:pPr lvl="1"/>
            <a:r>
              <a:rPr lang="en-US" altLang="ko-KR"/>
              <a:t>pygame </a:t>
            </a:r>
            <a:r>
              <a:rPr lang="ko-KR" altLang="en-US"/>
              <a:t>외부 라이브러리 사용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2466838"/>
            <a:ext cx="6075675" cy="465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90E9A0-E04D-47AC-AB32-FE36DF1B2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3930" b="80120"/>
          <a:stretch/>
        </p:blipFill>
        <p:spPr>
          <a:xfrm>
            <a:off x="1534163" y="1853825"/>
            <a:ext cx="6314438" cy="4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9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기능 구성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1. </a:t>
            </a:r>
            <a:r>
              <a:rPr lang="ko-KR" altLang="en-US" dirty="0"/>
              <a:t>기본 화면 구성하기</a:t>
            </a:r>
            <a:r>
              <a:rPr lang="en-US" altLang="ko-KR" dirty="0"/>
              <a:t>(code14-10.Py)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2258870"/>
            <a:ext cx="2200275" cy="31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0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2. </a:t>
            </a:r>
            <a:r>
              <a:rPr lang="ko-KR" altLang="en-US" dirty="0"/>
              <a:t>우주선 이미지를 추가하고 방향키로 움직이기</a:t>
            </a:r>
            <a:r>
              <a:rPr lang="en-US" altLang="ko-KR" dirty="0"/>
              <a:t>(code14-11.Py)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88" y="1628800"/>
            <a:ext cx="2207419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3. </a:t>
            </a:r>
            <a:r>
              <a:rPr lang="ko-KR" altLang="en-US" dirty="0"/>
              <a:t>우주괴물이 나타나면 자동으로 움직이기</a:t>
            </a:r>
            <a:r>
              <a:rPr lang="en-US" altLang="ko-KR" dirty="0"/>
              <a:t>(code14-12.Py)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583795"/>
            <a:ext cx="2228850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소개</a:t>
            </a:r>
            <a:endParaRPr lang="en-US" altLang="ko-KR" dirty="0"/>
          </a:p>
          <a:p>
            <a:pPr lvl="1"/>
            <a:r>
              <a:rPr lang="ko-KR" altLang="en-US" dirty="0" err="1"/>
              <a:t>포토샵과</a:t>
            </a:r>
            <a:r>
              <a:rPr lang="ko-KR" altLang="en-US" dirty="0"/>
              <a:t> 비슷하게 기능 구현</a:t>
            </a:r>
            <a:r>
              <a:rPr lang="en-US" altLang="ko-KR" dirty="0"/>
              <a:t>(</a:t>
            </a:r>
            <a:r>
              <a:rPr lang="ko-KR" altLang="en-US" dirty="0"/>
              <a:t>왼쪽의 원본 사진에 화전</a:t>
            </a:r>
            <a:r>
              <a:rPr lang="en-US" altLang="ko-KR" dirty="0"/>
              <a:t>, </a:t>
            </a:r>
            <a:r>
              <a:rPr lang="ko-KR" altLang="en-US" dirty="0"/>
              <a:t>밝기 조절 기능 적용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9234A9-365B-4434-B6DD-6B263241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7" y="1805277"/>
            <a:ext cx="7529065" cy="32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4. </a:t>
            </a:r>
            <a:r>
              <a:rPr lang="ko-KR" altLang="en-US" dirty="0"/>
              <a:t>우주선에서 미사일 발사하기</a:t>
            </a:r>
            <a:r>
              <a:rPr lang="en-US" altLang="ko-KR" dirty="0"/>
              <a:t>(code14-12.Py)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90" y="1538790"/>
            <a:ext cx="2207419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3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4. </a:t>
            </a:r>
            <a:r>
              <a:rPr lang="ko-KR" altLang="en-US" dirty="0"/>
              <a:t>우주괴물 맞히고 점수 계산하기</a:t>
            </a:r>
            <a:r>
              <a:rPr lang="en-US" altLang="ko-KR" dirty="0"/>
              <a:t>(code14-14.Py)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47" y="1538790"/>
            <a:ext cx="2221706" cy="31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1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변수 소개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1503853"/>
            <a:ext cx="5400600" cy="3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03" y="1663172"/>
            <a:ext cx="2271158" cy="1273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68" y="2936861"/>
            <a:ext cx="3450431" cy="1885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60" y="5082934"/>
            <a:ext cx="133588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1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프로젝트의 완성</a:t>
            </a:r>
            <a:endParaRPr lang="en-US" altLang="ko-KR" dirty="0"/>
          </a:p>
          <a:p>
            <a:pPr lvl="1"/>
            <a:r>
              <a:rPr lang="ko-KR" altLang="en-US" dirty="0"/>
              <a:t>기본 화면 구성하기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57" y="1718810"/>
            <a:ext cx="5841886" cy="48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9432" y="1178750"/>
            <a:ext cx="6245135" cy="49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5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27203" y="1313765"/>
            <a:ext cx="6489594" cy="46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우주선 이미지를 추가하고 방향키로 움직이기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00E751-1974-4454-ACCB-9A2517C0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10" y="1448780"/>
            <a:ext cx="706698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96" y="998730"/>
            <a:ext cx="6448807" cy="49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5" y="1313765"/>
            <a:ext cx="6446491" cy="45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외부 라이브러리 설치</a:t>
            </a:r>
            <a:endParaRPr lang="en-US" altLang="ko-KR" dirty="0"/>
          </a:p>
          <a:p>
            <a:pPr lvl="1"/>
            <a:r>
              <a:rPr lang="ko-KR" altLang="en-US" dirty="0" err="1"/>
              <a:t>파이썬에</a:t>
            </a:r>
            <a:r>
              <a:rPr lang="ko-KR" altLang="en-US" dirty="0"/>
              <a:t> </a:t>
            </a:r>
            <a:r>
              <a:rPr lang="en-US" altLang="ko-KR" dirty="0"/>
              <a:t>Pillow </a:t>
            </a:r>
            <a:r>
              <a:rPr lang="ko-KR" altLang="en-US" dirty="0"/>
              <a:t>라이브러리 설치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D6716-7B94-4103-BE9D-59F9F3CD2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59" b="54175"/>
          <a:stretch/>
        </p:blipFill>
        <p:spPr>
          <a:xfrm>
            <a:off x="1007132" y="1898830"/>
            <a:ext cx="7129736" cy="19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80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1" y="998730"/>
            <a:ext cx="6151017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6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2" y="1358770"/>
            <a:ext cx="7063256" cy="47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3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우주괴물이 나타나면 자동으로 움직이기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576C9-0E04-40EA-B007-60DC7E10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8" y="1538790"/>
            <a:ext cx="6455044" cy="43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88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61293" y="982848"/>
            <a:ext cx="6221413" cy="53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3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13" y="1268760"/>
            <a:ext cx="6210774" cy="457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56" y="1448780"/>
            <a:ext cx="6174488" cy="4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8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39" y="979933"/>
            <a:ext cx="6051121" cy="5051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35" y="3416367"/>
            <a:ext cx="2340260" cy="33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7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우주선에서 미사일 발사하기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9" y="1493785"/>
            <a:ext cx="7185162" cy="24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65256-BC9E-414E-B1F1-E583F1AF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20" y="1268760"/>
            <a:ext cx="6465160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163" y="1088740"/>
            <a:ext cx="6033674" cy="49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D2B9B-7146-4E3E-9219-3A33DEAD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98" y="877128"/>
            <a:ext cx="5884404" cy="55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30880" y="1313765"/>
            <a:ext cx="6482240" cy="43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04709" y="962423"/>
            <a:ext cx="6134582" cy="52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53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26564" y="1227449"/>
            <a:ext cx="6890872" cy="46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5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88470" y="1268760"/>
            <a:ext cx="5967059" cy="4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8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우주괴물 맞히고 점수 계산하기</a:t>
            </a:r>
            <a:r>
              <a:rPr lang="en-US" altLang="ko-KR" dirty="0"/>
              <a:t>([</a:t>
            </a:r>
            <a:r>
              <a:rPr lang="ko-KR" altLang="en-US" dirty="0"/>
              <a:t>프로젝트 </a:t>
            </a:r>
            <a:r>
              <a:rPr lang="en-US" altLang="ko-KR" dirty="0"/>
              <a:t>2 ]</a:t>
            </a:r>
            <a:r>
              <a:rPr lang="ko-KR" altLang="en-US" dirty="0"/>
              <a:t>의 완성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E809C-6AFB-4191-BBCA-D53E18CA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17" y="1339355"/>
            <a:ext cx="6516961" cy="53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9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6922D0-ACE8-427F-B681-1D62685D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97" y="1268760"/>
            <a:ext cx="6440405" cy="50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5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0ECEA-7E00-4A24-BBAB-B8A8975F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4" y="1102952"/>
            <a:ext cx="6671991" cy="46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7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C3F6F-3C8F-4B6F-A1B7-0E2EA496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81" y="863715"/>
            <a:ext cx="6638237" cy="56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65F4F-B604-4A06-9DD1-91872C0D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59" y="978373"/>
            <a:ext cx="7032882" cy="51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70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FCD00-0190-436E-B3FD-ECA0AD1C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999210"/>
            <a:ext cx="6831996" cy="48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6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기능 구성</a:t>
            </a:r>
          </a:p>
          <a:p>
            <a:pPr lvl="1"/>
            <a:r>
              <a:rPr lang="ko-KR" altLang="en-US" dirty="0"/>
              <a:t>메뉴 구성도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D46F8-396F-4C9C-B77A-F4468AD3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93" y="1853825"/>
            <a:ext cx="6020813" cy="3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70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2033B-E2A4-46DC-B3D4-76C7B0B8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48" y="1178750"/>
            <a:ext cx="6784504" cy="52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19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4A72CD-810F-4CCF-9A96-E5F16AE4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7" y="1538790"/>
            <a:ext cx="7681666" cy="21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A2FB-2E1A-4D8E-AB1B-A304979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DEF32-5343-4458-AA29-FB83EB646B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메뉴 구현과 함수 선언</a:t>
            </a:r>
            <a:endParaRPr lang="en-US" altLang="ko-KR"/>
          </a:p>
          <a:p>
            <a:pPr lvl="1"/>
            <a:r>
              <a:rPr lang="ko-KR" altLang="en-US"/>
              <a:t>각 메뉴를 클릭할 때 실행할 함수명 미리 정의</a:t>
            </a:r>
            <a:endParaRPr lang="en-US" altLang="ko-KR"/>
          </a:p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D7B396-E7C1-4209-A624-A46E603FAA04}"/>
              </a:ext>
            </a:extLst>
          </p:cNvPr>
          <p:cNvGrpSpPr/>
          <p:nvPr/>
        </p:nvGrpSpPr>
        <p:grpSpPr>
          <a:xfrm>
            <a:off x="1129117" y="1927658"/>
            <a:ext cx="6885765" cy="4156637"/>
            <a:chOff x="1466655" y="2152683"/>
            <a:chExt cx="6177378" cy="34703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817F24-5B37-40CD-8C30-B91C96EE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655" y="2152683"/>
              <a:ext cx="6177378" cy="141133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4DF2BD-8611-45B2-8B15-E589291C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489"/>
            <a:stretch/>
          </p:blipFill>
          <p:spPr>
            <a:xfrm>
              <a:off x="1466655" y="3459645"/>
              <a:ext cx="6177378" cy="216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3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354F6-485E-4843-A4AE-EC66FC7E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6FEB0-4C86-474E-8BEE-CC3CB1D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71" y="1223755"/>
            <a:ext cx="6930257" cy="48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8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</TotalTime>
  <Words>511</Words>
  <Application>Microsoft Office PowerPoint</Application>
  <PresentationFormat>화면 슬라이드 쇼(4:3)</PresentationFormat>
  <Paragraphs>103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270</cp:revision>
  <dcterms:created xsi:type="dcterms:W3CDTF">2012-07-23T02:34:37Z</dcterms:created>
  <dcterms:modified xsi:type="dcterms:W3CDTF">2022-02-24T03:14:42Z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